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338" r:id="rId2"/>
    <p:sldId id="453" r:id="rId3"/>
    <p:sldId id="436" r:id="rId4"/>
    <p:sldId id="444" r:id="rId5"/>
    <p:sldId id="439" r:id="rId6"/>
    <p:sldId id="445" r:id="rId7"/>
    <p:sldId id="307" r:id="rId8"/>
    <p:sldId id="449" r:id="rId9"/>
    <p:sldId id="290" r:id="rId10"/>
    <p:sldId id="441" r:id="rId11"/>
    <p:sldId id="452" r:id="rId12"/>
    <p:sldId id="442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Fira Sans" panose="020B05030500000200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3675BD-4946-4410-A1F9-B89B506A0F9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F0D312-7AB5-4F22-BFC6-E3A0E3752B82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1C17900-95FA-4124-853C-9BC71B59CBE5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795BFAD-25FB-44F4-A1F4-7C7BCA8718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BD18631-2C80-46B9-8098-49893BF03A1F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6CE3E-0570-4BA9-B4CF-A14FD5940ECF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889AE-B471-4AA4-934E-9679F5A69BC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8E8F8CAC-A6C2-44BD-8532-85D68FCA9A1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878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8E8F8CAC-A6C2-44BD-8532-85D68FCA9A10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13362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B78A-C25D-4369-9106-00B4BDAF603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AFFA11-F813-4EF0-9841-50137F6A47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B2E3B-66D8-43A0-8375-C2975F6B0B3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A25D1A3-0A93-4C94-80FF-26B8FD61124B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EBF7B-030B-4FD3-BF9C-3574A13BF65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CB68-464B-40AD-AA5E-AB324273D16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DFEBC7-7E1D-4B66-8533-8C3175D0D9C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07077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A4EBA-7EDD-4D71-84C5-3388D0DFE2E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E9A5FA-1D8C-4583-A854-FD0F2ABAFF70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FF600-4F19-48F8-846B-B9650CD6BB4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1142B93-5A2B-450B-8B37-47C337A7F461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39065-D234-4486-AEDA-22F9163913E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DB926-5CE2-4917-ADCF-A3FE6427C7F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E280FA-8BD4-4A05-A90E-B4F29B94C0C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9599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9F0152-33E9-43E5-9815-5EC9B03AC6EA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F7AE50-B699-4E21-AD6A-E4E8CAFDDB37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4F83F-6880-4826-B7A6-1FB1A919C57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E063067-B603-41EE-A9A7-41899DD775E6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F6651-4757-4750-B5CA-D68758D35AF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6E88B-E798-46DF-BDB3-E419282976A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B1CB181-579F-471F-9256-CB2C169A779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651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43600-4193-4049-9D7E-DC5FE8465EC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94075-3F16-4E08-A33E-1DE8E59C1CEE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08924-35A9-4D75-8DB7-F36F14CE60D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F249873-F8C6-4397-84F9-F8EC0F22A697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81E53-D070-4843-A163-7D384618DEF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B19BA-121B-4DBE-A21D-F2C0FF91033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A587C5-AECA-423D-8EA8-7D6A6FE2B22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141733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A7042-6FBA-4E2A-94C3-044912467E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86B77-1A88-44A0-BB20-3414F40E7A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36A58-DBF0-437B-B744-342F81B2632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12BD4ED-6206-4BF6-96F8-E25353DC0FB4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E4042-FA18-404B-9EEE-6E081827CB9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50B63E-4F11-462B-B05A-DB120FBB541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2C7B85-F530-430C-9C09-92C7ED3254A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0629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97FF-3134-4453-944F-0C817F31C11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7A09F-10AB-467A-8401-201B573A169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3A789C-D4AB-4713-A8CD-F8334464525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B0190-FCD0-4E76-AD78-D1CDCC84B04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B86B4E-481C-4780-B006-4B46E923812F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81F56-22BD-479F-AAA2-8AB645D47F2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244C1-108C-4089-BCE4-DC215B07236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F52EB1-DF95-468D-9B28-B4F39612EFF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516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146E-4AF7-4834-8B14-CD2F1E0BD8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142E8B-DF6D-4AE5-895A-9EE6BC0834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A3524-0497-4327-9523-35395CE3372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5CC812-CEF1-49EA-812F-C2D9399A92EA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0DF637-92CE-4693-A559-B439BE3582C4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9256A7-111C-49F5-B70B-48937CACE4F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D4B0C8B-6A6B-4F9A-AD92-C7A874294C43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45173D-4E52-4C15-B70E-50C36E96760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1BBF5F-732A-48F7-A7BD-C4E18FFBC5E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074826-7FA0-4CC4-AA50-76D0B3FD8C2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417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A2E71-4B52-4A86-8DF2-7F41875293E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150227-4160-4A65-82D1-C3BA96320E1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42089C-BC90-4A09-BBF2-11ACCFCC6AAC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3F245-9C55-4372-83F3-B76EB9BB346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73BB15-1C8E-40EB-ACD5-122B18B9C72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2F334AB-BC62-40DE-B5C6-6CC18338FB6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327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291FEB-16BE-477E-9FBC-3C57BD6FC16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45A0C3-C9A4-409A-ABC1-542A7544900D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096FB0-605D-4751-8632-517A634DD99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57AD1-EF5D-4DE1-86DA-C821852950C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F18557-F3A6-4CF4-95FE-A175EBDA5FD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619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2753-69E5-4D1B-BCE6-61A81DF2D9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E4E7F-884B-427D-8BC2-B1F6A79A6AC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667D7-5AF4-4AAD-A6D8-67FB8831C434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67C487-FBA9-4AD0-9AF9-01010AF359B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905373-3B96-430D-80BE-EEB6F3514509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FA6F1-DD0D-472C-83F5-B4919C0183B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089D1-4D95-4EEA-AD8B-AED4AE01CC6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35D6DE7-745E-4B1C-9FE2-2920602B99E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723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3C2CC-D157-40B2-8091-A91D9DC85C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037A7F-B8C5-4957-A0D6-2DCDA4757F4E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2B0BB-9BAD-4586-A89C-17ABDAA209B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2CA43-F7D4-43CB-B9A0-C61B4A1C3E1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713A6C-3BFD-4C18-89E6-78D595B19DB8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0106B7-9E65-414F-BCC1-BAA0E7B6357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40596-C22D-4CC2-A20F-E327ADA4BD2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B8F9949-08C5-4C4D-8656-4D860A78FF9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515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00737C-7133-4928-A965-F606C90532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EBD72-5DCA-4723-AF70-754F387743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0CF75-4FFB-4B10-B03D-2FE4D784923B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19E4415A-9E33-406F-911E-8770DEE3AE96}" type="datetime1">
              <a:rPr lang="en-GB"/>
              <a:pPr lvl="0"/>
              <a:t>22/06/2023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3E781-6484-4CAC-8722-FA7EF52258D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15838-C6BB-4F86-A0D3-FD0AE75A9B7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E8B1A737-10E3-4D29-A14E-BEEB0DA9491B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google.github.io/CausalImpact/CausalImpact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valf22.classes.andrewheiss.com/content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soda@odissei-data.nl" TargetMode="External"/><Relationship Id="rId2" Type="http://schemas.openxmlformats.org/officeDocument/2006/relationships/hyperlink" Target="mailto:e.vankesteren1@uu.n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hyperlink" Target="https://odissei-soda.n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AED48-2CC3-4039-BBFB-37F4AF6B7B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Lunch!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388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Useful References</a:t>
            </a:r>
            <a:endParaRPr lang="en-GB" sz="14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Difference in Differences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Angrist, J. D., &amp; Krueger, A. B. (1999). Empirical strategies in </a:t>
            </a:r>
            <a:r>
              <a:rPr lang="en-GB" sz="17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labor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 economics. In Handbook of </a:t>
            </a:r>
            <a:r>
              <a:rPr lang="en-GB" sz="17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labor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 economics (Vol. 3, pp. 1277-1366). Elsevier.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Angrist, J. D., &amp; </a:t>
            </a:r>
            <a:r>
              <a:rPr lang="en-GB" sz="17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Pischke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, J. S. (2009). Mostly harmless econometrics: An empiricist's companion. Princeton university press.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Caniglia, E. C., &amp; Murray, E. J. (2020). Difference-in-difference in the time of cholera: a gentle introduction for epidemiologists. </a:t>
            </a:r>
            <a:r>
              <a:rPr lang="en-GB" sz="1700" b="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Current epidemiology reports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, </a:t>
            </a:r>
            <a:r>
              <a:rPr lang="en-GB" sz="1700" b="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7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, 203-211.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b="1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Interrupted Time Series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Bernal, J. L., Cummins, S., &amp; </a:t>
            </a:r>
            <a:r>
              <a:rPr lang="en-GB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Gasparrini</a:t>
            </a: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, A. (2017). Interrupted time series regression for the evaluation of public health interventions: a tutorial. International journal of epidemiology, 46(1), 348-355.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Bernal, J.L, Cummins, S., &amp; </a:t>
            </a:r>
            <a:r>
              <a:rPr lang="en-GB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Gasparrini</a:t>
            </a: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, A. (2019). Difference in difference, controlled interrupted time series and synthetic controls. International journal of epidemiology, 48(6), 2062-2063.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8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79654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Useful References</a:t>
            </a:r>
            <a:endParaRPr lang="en-GB" sz="14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Synthetic Control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Abadie, A., Diamond, A., &amp; </a:t>
            </a:r>
            <a:r>
              <a:rPr lang="en-GB" sz="1800" dirty="0" err="1">
                <a:solidFill>
                  <a:srgbClr val="404040"/>
                </a:solidFill>
                <a:latin typeface="Fira Sans" pitchFamily="34"/>
              </a:rPr>
              <a:t>Hainmueller</a:t>
            </a: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, J. (2010). Synthetic control methods for comparative case studies: Estimating the effect of California’s tobacco control program. Journal of the American Statistical Association, 105(490), 493-505.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Abadie, A. (2021). Using synthetic controls: Feasibility, data requirements, and methodological aspects. Journal of Economic Literature, 59(2), 391-425.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1800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b="1" dirty="0" err="1">
                <a:solidFill>
                  <a:srgbClr val="404040"/>
                </a:solidFill>
                <a:latin typeface="Fira Sans" pitchFamily="34"/>
              </a:rPr>
              <a:t>CausalImpact</a:t>
            </a:r>
            <a:endParaRPr lang="en-GB" b="1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800" dirty="0" err="1">
                <a:solidFill>
                  <a:srgbClr val="404040"/>
                </a:solidFill>
                <a:latin typeface="Fira Sans" pitchFamily="34"/>
              </a:rPr>
              <a:t>Brodersen</a:t>
            </a: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, K. H., </a:t>
            </a:r>
            <a:r>
              <a:rPr lang="en-GB" sz="1800" dirty="0" err="1">
                <a:solidFill>
                  <a:srgbClr val="404040"/>
                </a:solidFill>
                <a:latin typeface="Fira Sans" pitchFamily="34"/>
              </a:rPr>
              <a:t>Gallusser</a:t>
            </a: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, F., Koehler, J., Remy, N., &amp; Scott, S. L. (2015). Inferring causal impact using Bayesian structural time-series models. The Annals of Applied Statistics, 247-274.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Linden, A. (2018). Combining synthetic controls and interrupted time series analysis to improve causal inference in program evaluation. Journal of evaluation in clinical practice, 24(2), 447-453.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800" dirty="0">
                <a:solidFill>
                  <a:srgbClr val="404040"/>
                </a:solidFill>
                <a:latin typeface="Fira Sans" pitchFamily="34"/>
                <a:hlinkClick r:id="rId2"/>
              </a:rPr>
              <a:t>http://google.github.io/CausalImpact/CausalImpact.html</a:t>
            </a: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72588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Useful References</a:t>
            </a:r>
            <a:endParaRPr lang="en-GB" sz="14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Synthetic </a:t>
            </a:r>
            <a:r>
              <a:rPr lang="en-GB" b="1" dirty="0" err="1">
                <a:solidFill>
                  <a:srgbClr val="404040"/>
                </a:solidFill>
                <a:latin typeface="Fira Sans" pitchFamily="34"/>
              </a:rPr>
              <a:t>DiD</a:t>
            </a:r>
            <a:endParaRPr lang="en-GB" b="1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Arkhangelsky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, D., </a:t>
            </a:r>
            <a:r>
              <a:rPr lang="en-GB" sz="20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Athey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, S., Hirshberg, D. A., </a:t>
            </a:r>
            <a:r>
              <a:rPr lang="en-GB" sz="20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Imbens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, G. W., &amp; Wager, S. (2021). Synthetic difference-in-differences. </a:t>
            </a:r>
            <a:r>
              <a:rPr lang="en-GB" sz="2000" b="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American Economic Review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, </a:t>
            </a:r>
            <a:r>
              <a:rPr lang="en-GB" sz="2000" b="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111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(12), 4088-4118.</a:t>
            </a:r>
            <a:endParaRPr lang="en-GB" sz="2000" b="1" dirty="0">
              <a:solidFill>
                <a:schemeClr val="tx1">
                  <a:lumMod val="75000"/>
                  <a:lumOff val="2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b="1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More on Causal Policy Evaluation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Free online course materials made by Andrew </a:t>
            </a:r>
            <a:r>
              <a:rPr lang="en-GB" sz="2000" dirty="0" err="1">
                <a:solidFill>
                  <a:srgbClr val="404040"/>
                </a:solidFill>
                <a:latin typeface="Fira Sans" pitchFamily="34"/>
              </a:rPr>
              <a:t>Heiss</a:t>
            </a:r>
            <a:endParaRPr lang="en-GB" sz="2000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i="1" dirty="0">
                <a:solidFill>
                  <a:srgbClr val="404040"/>
                </a:solidFill>
                <a:latin typeface="Fira Sans" pitchFamily="34"/>
              </a:rPr>
              <a:t>Program Evaluation for Public Service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  <a:hlinkClick r:id="rId2"/>
              </a:rPr>
              <a:t>https://evalf22.classes.andrewheiss.com/content/</a:t>
            </a: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 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314082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AED48-2CC3-4039-BBFB-37F4AF6B7B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Discussion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863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This morning</a:t>
            </a:r>
            <a:endParaRPr lang="en-GB" sz="18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A brief practical introduction to the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Core concepts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Key assumptions 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Different statistical methods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used to evaluate the </a:t>
            </a: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causal effects 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of </a:t>
            </a: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policy interventions</a:t>
            </a:r>
          </a:p>
          <a:p>
            <a:pPr marL="0" indent="0">
              <a:lnSpc>
                <a:spcPct val="100000"/>
              </a:lnSpc>
              <a:buNone/>
            </a:pPr>
            <a:endParaRPr lang="en-GB" u="sng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b="1" u="sng" dirty="0">
                <a:solidFill>
                  <a:srgbClr val="404040"/>
                </a:solidFill>
                <a:latin typeface="Fira Sans" pitchFamily="34"/>
              </a:rPr>
              <a:t>Disclaimer</a:t>
            </a:r>
            <a:r>
              <a:rPr lang="en-GB" u="sng" dirty="0">
                <a:solidFill>
                  <a:srgbClr val="404040"/>
                </a:solidFill>
                <a:latin typeface="Fira Sans" pitchFamily="34"/>
              </a:rPr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We took a “wide” instead of “deep” view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Many details / extensions / advanced topics omitted!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995801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ext, screenshot, font, diagram&#10;&#10;Description automatically generated">
            <a:extLst>
              <a:ext uri="{FF2B5EF4-FFF2-40B4-BE49-F238E27FC236}">
                <a16:creationId xmlns:a16="http://schemas.microsoft.com/office/drawing/2014/main" id="{5E25CE0E-78C1-3EB3-6800-71E86E5764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07" y="0"/>
            <a:ext cx="10450186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FF3D023-392B-5464-649A-01558560FD02}"/>
              </a:ext>
            </a:extLst>
          </p:cNvPr>
          <p:cNvSpPr/>
          <p:nvPr/>
        </p:nvSpPr>
        <p:spPr>
          <a:xfrm>
            <a:off x="3644727" y="2316664"/>
            <a:ext cx="6538719" cy="3937179"/>
          </a:xfrm>
          <a:prstGeom prst="rect">
            <a:avLst/>
          </a:prstGeom>
          <a:solidFill>
            <a:schemeClr val="accent6">
              <a:alpha val="28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8618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Combining ITS &amp; Synth. Control</a:t>
            </a:r>
            <a:endParaRPr lang="en-GB" sz="18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3162297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Controlled Interrupted Time Series</a:t>
            </a:r>
          </a:p>
          <a:p>
            <a:pPr>
              <a:lnSpc>
                <a:spcPct val="100000"/>
              </a:lnSpc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r>
              <a:rPr lang="en-GB" sz="2400" dirty="0" err="1">
                <a:solidFill>
                  <a:srgbClr val="404040"/>
                </a:solidFill>
                <a:latin typeface="Fira Sans" pitchFamily="34"/>
              </a:rPr>
              <a:t>CausalImpact</a:t>
            </a:r>
            <a:endParaRPr lang="en-GB" sz="2400" dirty="0">
              <a:solidFill>
                <a:srgbClr val="404040"/>
              </a:solidFill>
              <a:latin typeface="Fira Sans" pitchFamily="34"/>
            </a:endParaRPr>
          </a:p>
        </p:txBody>
      </p:sp>
      <p:pic>
        <p:nvPicPr>
          <p:cNvPr id="3" name="Picture 2" descr="A picture containing text, plot, line, screenshot&#10;&#10;Description automatically generated">
            <a:extLst>
              <a:ext uri="{FF2B5EF4-FFF2-40B4-BE49-F238E27FC236}">
                <a16:creationId xmlns:a16="http://schemas.microsoft.com/office/drawing/2014/main" id="{D5416C2F-4B7C-82F6-CABD-6999A35D8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839" y="1654271"/>
            <a:ext cx="7401958" cy="512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24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Advanced Topics / Open Questions</a:t>
            </a:r>
            <a:endParaRPr lang="en-GB" sz="18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How to deal with interventions which are not “sharp”?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Policy may be gradually introduced / rolled out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Policy may have an “anticipatory” effect; </a:t>
            </a:r>
            <a:br>
              <a:rPr lang="en-GB" sz="2400" dirty="0">
                <a:solidFill>
                  <a:srgbClr val="404040"/>
                </a:solidFill>
                <a:latin typeface="Fira Sans" pitchFamily="34"/>
              </a:rPr>
            </a:b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stop smoking because cigarettes will get more expensive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“Fuzzy” regression discontinuity analysis OR explicit modelling of intervention effect. </a:t>
            </a:r>
          </a:p>
          <a:p>
            <a:pPr marL="0" indent="0">
              <a:lnSpc>
                <a:spcPct val="12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How to deal with multiple treated units?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Aggregating vs not-aggregating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Classic approach is to take means, estimate ACE. 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Enough data for synthetic control, first estimate unit-level effects, then summarize?</a:t>
            </a:r>
          </a:p>
          <a:p>
            <a:pPr marL="0" indent="0">
              <a:lnSpc>
                <a:spcPct val="12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2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268884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AD9E9-4EDD-4A8E-BACA-88345240EC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So, which method should I use?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197" y="493939"/>
            <a:ext cx="10591797" cy="5998932"/>
          </a:xfrm>
        </p:spPr>
        <p:txBody>
          <a:bodyPr>
            <a:normAutofit fontScale="92500"/>
          </a:bodyPr>
          <a:lstStyle/>
          <a:p>
            <a:pPr marL="0" lvl="0" indent="0">
              <a:lnSpc>
                <a:spcPct val="11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In this session we took a statistical view of this question</a:t>
            </a:r>
          </a:p>
          <a:p>
            <a:pPr>
              <a:lnSpc>
                <a:spcPct val="110000"/>
              </a:lnSpc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in part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 depends on type and amount of data</a:t>
            </a:r>
          </a:p>
          <a:p>
            <a:pPr>
              <a:lnSpc>
                <a:spcPct val="11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But this is the </a:t>
            </a: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easy part</a:t>
            </a: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10000"/>
              </a:lnSpc>
              <a:buFontTx/>
              <a:buChar char="-"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1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The answer in practice depends on </a:t>
            </a: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domain knowledge</a:t>
            </a: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The </a:t>
            </a: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hard part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 is to figure out which </a:t>
            </a: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assumptions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 you need for causal inference and whether they are reasonable in your particular use case</a:t>
            </a:r>
          </a:p>
          <a:p>
            <a:pPr>
              <a:lnSpc>
                <a:spcPct val="110000"/>
              </a:lnSpc>
            </a:pPr>
            <a:r>
              <a:rPr lang="en-GB" sz="2400" u="sng" dirty="0">
                <a:solidFill>
                  <a:srgbClr val="404040"/>
                </a:solidFill>
                <a:latin typeface="Fira Sans" pitchFamily="34"/>
              </a:rPr>
              <a:t>It may simply not be possible in some cases!</a:t>
            </a:r>
          </a:p>
          <a:p>
            <a:pPr>
              <a:lnSpc>
                <a:spcPct val="110000"/>
              </a:lnSpc>
            </a:pPr>
            <a:r>
              <a:rPr lang="en-GB" sz="2400" u="sng" dirty="0">
                <a:solidFill>
                  <a:srgbClr val="404040"/>
                </a:solidFill>
                <a:latin typeface="Fira Sans" pitchFamily="34"/>
              </a:rPr>
              <a:t>E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.g. </a:t>
            </a:r>
            <a:r>
              <a:rPr lang="en-GB" sz="2400" dirty="0" err="1">
                <a:solidFill>
                  <a:srgbClr val="404040"/>
                </a:solidFill>
                <a:latin typeface="Fira Sans" pitchFamily="34"/>
              </a:rPr>
              <a:t>DiD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 won’t work if trends are not parallel; synthetic control won’t work if there is interference between units (no matter how much data you have!)</a:t>
            </a:r>
          </a:p>
          <a:p>
            <a:pPr>
              <a:lnSpc>
                <a:spcPct val="11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Often, methods which are “data hungry” can relax some assumptions, but:</a:t>
            </a:r>
          </a:p>
          <a:p>
            <a:pPr marL="0" lvl="0" indent="0" algn="ctr">
              <a:lnSpc>
                <a:spcPct val="110000"/>
              </a:lnSpc>
              <a:buNone/>
            </a:pPr>
            <a:r>
              <a:rPr lang="en-GB" sz="2400" b="1" u="sng" dirty="0">
                <a:solidFill>
                  <a:srgbClr val="404040"/>
                </a:solidFill>
                <a:latin typeface="Fira Sans" pitchFamily="34"/>
              </a:rPr>
              <a:t>There is no free lunch!</a:t>
            </a:r>
          </a:p>
        </p:txBody>
      </p:sp>
    </p:spTree>
    <p:extLst>
      <p:ext uri="{BB962C8B-B14F-4D97-AF65-F5344CB8AC3E}">
        <p14:creationId xmlns:p14="http://schemas.microsoft.com/office/powerpoint/2010/main" val="75691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AEE68261-18AB-41D6-AA72-536C0CC5D734}"/>
              </a:ext>
            </a:extLst>
          </p:cNvPr>
          <p:cNvSpPr txBox="1"/>
          <p:nvPr/>
        </p:nvSpPr>
        <p:spPr>
          <a:xfrm>
            <a:off x="3048891" y="510984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Stay in touch!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958EC-F504-46CC-B904-66B518E36F7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717275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  <a:hlinkClick r:id="rId2"/>
              </a:rPr>
              <a:t>e.vankesteren1@uu.nl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  <a:hlinkClick r:id="rId3"/>
              </a:rPr>
              <a:t>soda@odissei-data.nl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  <a:hlinkClick r:id="rId4"/>
              </a:rPr>
              <a:t>https://odissei-soda.nl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@SoDa_nl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  <p:pic>
        <p:nvPicPr>
          <p:cNvPr id="2" name="Graphic 3">
            <a:extLst>
              <a:ext uri="{FF2B5EF4-FFF2-40B4-BE49-F238E27FC236}">
                <a16:creationId xmlns:a16="http://schemas.microsoft.com/office/drawing/2014/main" id="{8235C91B-1363-4BF7-A0EC-DAFDFF723F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95720" y="3376045"/>
            <a:ext cx="2000542" cy="67551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742</Words>
  <Application>Microsoft Office PowerPoint</Application>
  <PresentationFormat>Widescreen</PresentationFormat>
  <Paragraphs>72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Fira Sans</vt:lpstr>
      <vt:lpstr>Calibri</vt:lpstr>
      <vt:lpstr>Calibri Light</vt:lpstr>
      <vt:lpstr>Arial</vt:lpstr>
      <vt:lpstr>Office Theme</vt:lpstr>
      <vt:lpstr>Lunch!</vt:lpstr>
      <vt:lpstr>Discussion</vt:lpstr>
      <vt:lpstr>This morning</vt:lpstr>
      <vt:lpstr>PowerPoint Presentation</vt:lpstr>
      <vt:lpstr>Combining ITS &amp; Synth. Control</vt:lpstr>
      <vt:lpstr>Advanced Topics / Open Questions</vt:lpstr>
      <vt:lpstr>So, which method should I use?</vt:lpstr>
      <vt:lpstr>PowerPoint Presentation</vt:lpstr>
      <vt:lpstr>PowerPoint Presentation</vt:lpstr>
      <vt:lpstr>Useful References</vt:lpstr>
      <vt:lpstr>Useful References</vt:lpstr>
      <vt:lpstr>Useful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67</cp:revision>
  <dcterms:created xsi:type="dcterms:W3CDTF">2020-09-17T14:27:00Z</dcterms:created>
  <dcterms:modified xsi:type="dcterms:W3CDTF">2023-06-22T11:20:49Z</dcterms:modified>
</cp:coreProperties>
</file>

<file path=docProps/thumbnail.jpeg>
</file>